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0"/>
  </p:notesMasterIdLst>
  <p:sldIdLst>
    <p:sldId id="256" r:id="rId2"/>
    <p:sldId id="351" r:id="rId3"/>
    <p:sldId id="303" r:id="rId4"/>
    <p:sldId id="390" r:id="rId5"/>
    <p:sldId id="391" r:id="rId6"/>
    <p:sldId id="392" r:id="rId7"/>
    <p:sldId id="393" r:id="rId8"/>
    <p:sldId id="394" r:id="rId9"/>
    <p:sldId id="419" r:id="rId10"/>
    <p:sldId id="395" r:id="rId11"/>
    <p:sldId id="397" r:id="rId12"/>
    <p:sldId id="399" r:id="rId13"/>
    <p:sldId id="398" r:id="rId14"/>
    <p:sldId id="401" r:id="rId15"/>
    <p:sldId id="402" r:id="rId16"/>
    <p:sldId id="396" r:id="rId17"/>
    <p:sldId id="403" r:id="rId18"/>
    <p:sldId id="404" r:id="rId19"/>
    <p:sldId id="400" r:id="rId20"/>
    <p:sldId id="405" r:id="rId21"/>
    <p:sldId id="420" r:id="rId22"/>
    <p:sldId id="421" r:id="rId23"/>
    <p:sldId id="423" r:id="rId24"/>
    <p:sldId id="406" r:id="rId25"/>
    <p:sldId id="407" r:id="rId26"/>
    <p:sldId id="415" r:id="rId27"/>
    <p:sldId id="414" r:id="rId28"/>
    <p:sldId id="416" r:id="rId29"/>
    <p:sldId id="418" r:id="rId30"/>
    <p:sldId id="417" r:id="rId31"/>
    <p:sldId id="408" r:id="rId32"/>
    <p:sldId id="409" r:id="rId33"/>
    <p:sldId id="410" r:id="rId34"/>
    <p:sldId id="422" r:id="rId35"/>
    <p:sldId id="411" r:id="rId36"/>
    <p:sldId id="412" r:id="rId37"/>
    <p:sldId id="413" r:id="rId38"/>
    <p:sldId id="38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900"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20DCB-6788-4A24-9A0A-D13D4DF91C6A}" type="datetimeFigureOut">
              <a:rPr lang="en-US" smtClean="0"/>
              <a:t>2/11/2015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CE325-1507-4EBC-8A06-20B3285D1642}" type="slidenum">
              <a:rPr lang="en-US" smtClean="0"/>
              <a:t>‹#›</a:t>
            </a:fld>
            <a:endParaRPr lang="en-US"/>
          </a:p>
        </p:txBody>
      </p:sp>
    </p:spTree>
    <p:extLst>
      <p:ext uri="{BB962C8B-B14F-4D97-AF65-F5344CB8AC3E}">
        <p14:creationId xmlns:p14="http://schemas.microsoft.com/office/powerpoint/2010/main" val="357681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r>
              <a:rPr lang="en-US" smtClean="0"/>
              <a:t>2/11/2015</a:t>
            </a:r>
            <a:endParaRPr lang="en-US"/>
          </a:p>
        </p:txBody>
      </p:sp>
      <p:sp>
        <p:nvSpPr>
          <p:cNvPr id="9" name="Footer Placeholder 8"/>
          <p:cNvSpPr>
            <a:spLocks noGrp="1"/>
          </p:cNvSpPr>
          <p:nvPr>
            <p:ph type="ftr" sz="quarter" idx="11"/>
          </p:nvPr>
        </p:nvSpPr>
        <p:spPr/>
        <p:txBody>
          <a:bodyPr/>
          <a:lstStyle/>
          <a:p>
            <a:r>
              <a:rPr lang="en-US" smtClean="0"/>
              <a:t>University of Washington, Winter 2015</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3687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482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546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74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272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2/11/2015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961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2/11/2015</a:t>
            </a:r>
            <a:endParaRPr lang="en-US"/>
          </a:p>
        </p:txBody>
      </p:sp>
      <p:sp>
        <p:nvSpPr>
          <p:cNvPr id="8" name="Footer Placeholder 7"/>
          <p:cNvSpPr>
            <a:spLocks noGrp="1"/>
          </p:cNvSpPr>
          <p:nvPr>
            <p:ph type="ftr" sz="quarter" idx="11"/>
          </p:nvPr>
        </p:nvSpPr>
        <p:spPr/>
        <p:txBody>
          <a:bodyPr/>
          <a:lstStyle/>
          <a:p>
            <a:r>
              <a:rPr lang="en-US" smtClean="0"/>
              <a:t>University of Washington, Winter 2015</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532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2/11/2015</a:t>
            </a:r>
            <a:endParaRPr lang="en-US"/>
          </a:p>
        </p:txBody>
      </p:sp>
      <p:sp>
        <p:nvSpPr>
          <p:cNvPr id="4" name="Footer Placeholder 3"/>
          <p:cNvSpPr>
            <a:spLocks noGrp="1"/>
          </p:cNvSpPr>
          <p:nvPr>
            <p:ph type="ftr" sz="quarter" idx="11"/>
          </p:nvPr>
        </p:nvSpPr>
        <p:spPr/>
        <p:txBody>
          <a:bodyPr/>
          <a:lstStyle/>
          <a:p>
            <a:r>
              <a:rPr lang="en-US" smtClean="0"/>
              <a:t>University of Washington, Winter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1660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2/11/2015</a:t>
            </a:r>
            <a:endParaRPr lang="en-US"/>
          </a:p>
        </p:txBody>
      </p:sp>
      <p:sp>
        <p:nvSpPr>
          <p:cNvPr id="3" name="Footer Placeholder 2"/>
          <p:cNvSpPr>
            <a:spLocks noGrp="1"/>
          </p:cNvSpPr>
          <p:nvPr>
            <p:ph type="ftr" sz="quarter" idx="11"/>
          </p:nvPr>
        </p:nvSpPr>
        <p:spPr/>
        <p:txBody>
          <a:bodyPr/>
          <a:lstStyle/>
          <a:p>
            <a:r>
              <a:rPr lang="en-US" smtClean="0"/>
              <a:t>University of Washington, Winter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787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2/11/2015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636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2/11/2015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056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2/11/2015</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University of Washington, Winter 2015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9623759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Autofit/>
          </a:bodyPr>
          <a:lstStyle/>
          <a:p>
            <a:r>
              <a:rPr lang="en-US" sz="3200" dirty="0" smtClean="0"/>
              <a:t>Computing and Global Health</a:t>
            </a:r>
            <a:br>
              <a:rPr lang="en-US" sz="3200" dirty="0" smtClean="0"/>
            </a:br>
            <a:r>
              <a:rPr lang="en-US" sz="3200" dirty="0" smtClean="0"/>
              <a:t>Lecture 6</a:t>
            </a:r>
            <a:br>
              <a:rPr lang="en-US" sz="3200" dirty="0" smtClean="0"/>
            </a:br>
            <a:r>
              <a:rPr lang="en-US" sz="3200" dirty="0" smtClean="0"/>
              <a:t> Patient Support</a:t>
            </a:r>
            <a:endParaRPr lang="en-US" sz="3200" dirty="0"/>
          </a:p>
        </p:txBody>
      </p:sp>
      <p:sp>
        <p:nvSpPr>
          <p:cNvPr id="3" name="Subtitle 2"/>
          <p:cNvSpPr>
            <a:spLocks noGrp="1"/>
          </p:cNvSpPr>
          <p:nvPr>
            <p:ph type="subTitle" idx="1"/>
          </p:nvPr>
        </p:nvSpPr>
        <p:spPr>
          <a:xfrm>
            <a:off x="1371600" y="4191000"/>
            <a:ext cx="6400800" cy="1752600"/>
          </a:xfrm>
        </p:spPr>
        <p:txBody>
          <a:bodyPr/>
          <a:lstStyle/>
          <a:p>
            <a:r>
              <a:rPr lang="en-US" dirty="0" smtClean="0"/>
              <a:t>Winter 2015</a:t>
            </a:r>
          </a:p>
          <a:p>
            <a:r>
              <a:rPr lang="en-US" dirty="0" smtClean="0"/>
              <a:t>Richard Anderson</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pic>
        <p:nvPicPr>
          <p:cNvPr id="4098" name="Picture 2" descr="http://i.telegraph.co.uk/multimedia/archive/02416/texting_2416309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0372" y="0"/>
            <a:ext cx="2563627"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581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idx="1"/>
          </p:nvPr>
        </p:nvSpPr>
        <p:spPr/>
        <p:txBody>
          <a:bodyPr/>
          <a:lstStyle/>
          <a:p>
            <a:r>
              <a:rPr lang="en-US" dirty="0" smtClean="0"/>
              <a:t>SMS, Voice, </a:t>
            </a:r>
            <a:r>
              <a:rPr lang="en-US" dirty="0" err="1" smtClean="0"/>
              <a:t>SmartPhone</a:t>
            </a:r>
            <a:r>
              <a:rPr lang="en-US" dirty="0" smtClean="0"/>
              <a:t> Apps, Social Media</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pic>
        <p:nvPicPr>
          <p:cNvPr id="5122" name="Picture 2" descr="http://www.messagebroadcast.com/images/ivr_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419600"/>
            <a:ext cx="2852738" cy="14335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graphicsfuel.com/wp-content/uploads/2013/03/20-social-media-ico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553760"/>
            <a:ext cx="2479431" cy="13430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theinquirer.net/IMG/725/241725/sms-message-tex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370667"/>
            <a:ext cx="2316893" cy="15430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techotv.com/wp-content/uploads/2012/08/android-apps-remote-installa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2018" y="4800600"/>
            <a:ext cx="2724150" cy="164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327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mobile phones</a:t>
            </a:r>
            <a:endParaRPr lang="en-US" dirty="0"/>
          </a:p>
        </p:txBody>
      </p:sp>
      <p:sp>
        <p:nvSpPr>
          <p:cNvPr id="3" name="Content Placeholder 2"/>
          <p:cNvSpPr>
            <a:spLocks noGrp="1"/>
          </p:cNvSpPr>
          <p:nvPr>
            <p:ph idx="1"/>
          </p:nvPr>
        </p:nvSpPr>
        <p:spPr/>
        <p:txBody>
          <a:bodyPr/>
          <a:lstStyle/>
          <a:p>
            <a:r>
              <a:rPr lang="en-US" dirty="0" smtClean="0"/>
              <a:t>Mobile phones have tremendous reach, but</a:t>
            </a:r>
          </a:p>
          <a:p>
            <a:pPr lvl="1"/>
            <a:r>
              <a:rPr lang="en-US" dirty="0" smtClean="0"/>
              <a:t>Vast variety in different situations</a:t>
            </a:r>
          </a:p>
          <a:p>
            <a:pPr lvl="1"/>
            <a:r>
              <a:rPr lang="en-US" dirty="0" smtClean="0"/>
              <a:t>Rapid change</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pic>
        <p:nvPicPr>
          <p:cNvPr id="6146" name="Picture 2" descr="http://trendandtonic.thefuturescompany.com/wp-content/uploads/2013/12/Charlie-phones-afr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105400"/>
            <a:ext cx="2420571" cy="15144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i2.cdn.turner.com/cnn/2008/HEALTH/12/01/hiv.text.messages/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528"/>
            <a:ext cx="2781300" cy="208597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nexus.som.yale.edu/design-project-m/sites/nexus.som.yale.edu.design-project-m/files/imce_imagepool/3169413731_408f0c5b29_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898509"/>
            <a:ext cx="1678840" cy="182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149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Phone Issues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Handsets</a:t>
            </a:r>
          </a:p>
          <a:p>
            <a:pPr lvl="1"/>
            <a:r>
              <a:rPr lang="en-US" dirty="0" smtClean="0"/>
              <a:t>Generally available,  prestige good</a:t>
            </a:r>
          </a:p>
          <a:p>
            <a:r>
              <a:rPr lang="en-US" dirty="0" smtClean="0"/>
              <a:t>Airtime</a:t>
            </a:r>
          </a:p>
          <a:p>
            <a:pPr lvl="1"/>
            <a:r>
              <a:rPr lang="en-US" dirty="0" smtClean="0"/>
              <a:t>Prepaid.  Costs vary dramatically</a:t>
            </a:r>
          </a:p>
          <a:p>
            <a:r>
              <a:rPr lang="en-US" dirty="0" smtClean="0"/>
              <a:t>Signal</a:t>
            </a:r>
          </a:p>
          <a:p>
            <a:pPr lvl="1"/>
            <a:r>
              <a:rPr lang="en-US" dirty="0" smtClean="0"/>
              <a:t>Widely available,  spotty coverage, no coverage</a:t>
            </a:r>
          </a:p>
          <a:p>
            <a:r>
              <a:rPr lang="en-US" dirty="0" smtClean="0"/>
              <a:t>Electrical power</a:t>
            </a:r>
          </a:p>
          <a:p>
            <a:pPr lvl="1"/>
            <a:r>
              <a:rPr lang="en-US" dirty="0" smtClean="0"/>
              <a:t>Depends on the electrical grid</a:t>
            </a:r>
          </a:p>
          <a:p>
            <a:r>
              <a:rPr lang="en-US" dirty="0" err="1" smtClean="0"/>
              <a:t>Simcards</a:t>
            </a:r>
            <a:endParaRPr lang="en-US" dirty="0" smtClean="0"/>
          </a:p>
          <a:p>
            <a:r>
              <a:rPr lang="en-US" dirty="0" smtClean="0"/>
              <a:t>Monopolies</a:t>
            </a:r>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4140195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Phones and Gender</a:t>
            </a:r>
            <a:endParaRPr lang="en-US" dirty="0"/>
          </a:p>
        </p:txBody>
      </p:sp>
      <p:sp>
        <p:nvSpPr>
          <p:cNvPr id="3" name="Content Placeholder 2"/>
          <p:cNvSpPr>
            <a:spLocks noGrp="1"/>
          </p:cNvSpPr>
          <p:nvPr>
            <p:ph idx="1"/>
          </p:nvPr>
        </p:nvSpPr>
        <p:spPr/>
        <p:txBody>
          <a:bodyPr/>
          <a:lstStyle/>
          <a:p>
            <a:r>
              <a:rPr lang="en-US" dirty="0" smtClean="0"/>
              <a:t>Phone ownership models</a:t>
            </a:r>
          </a:p>
          <a:p>
            <a:pPr lvl="1"/>
            <a:r>
              <a:rPr lang="en-US" dirty="0" smtClean="0"/>
              <a:t>Shared across household (less common)</a:t>
            </a:r>
          </a:p>
          <a:p>
            <a:pPr lvl="1"/>
            <a:r>
              <a:rPr lang="en-US" dirty="0" smtClean="0"/>
              <a:t>Household phone</a:t>
            </a:r>
          </a:p>
          <a:p>
            <a:pPr lvl="1"/>
            <a:r>
              <a:rPr lang="en-US" dirty="0" smtClean="0"/>
              <a:t>Individual phones</a:t>
            </a:r>
          </a:p>
          <a:p>
            <a:r>
              <a:rPr lang="en-US" dirty="0" smtClean="0"/>
              <a:t>Common practices</a:t>
            </a:r>
          </a:p>
          <a:p>
            <a:pPr lvl="1"/>
            <a:r>
              <a:rPr lang="en-US" dirty="0" smtClean="0"/>
              <a:t>Men have better phones than women</a:t>
            </a:r>
          </a:p>
          <a:p>
            <a:pPr lvl="1"/>
            <a:r>
              <a:rPr lang="en-US" dirty="0" smtClean="0"/>
              <a:t>Children have access to mothers phone</a:t>
            </a:r>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pic>
        <p:nvPicPr>
          <p:cNvPr id="1026" name="Picture 2" descr="C:\Users\Richard\Dropbox\Lucknow Field Visits\November 2014 (Neha)\Nov2014-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240701"/>
            <a:ext cx="2438399" cy="1625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866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a:t>
            </a:r>
            <a:endParaRPr lang="en-US" dirty="0"/>
          </a:p>
        </p:txBody>
      </p:sp>
      <p:sp>
        <p:nvSpPr>
          <p:cNvPr id="3" name="Content Placeholder 2"/>
          <p:cNvSpPr>
            <a:spLocks noGrp="1"/>
          </p:cNvSpPr>
          <p:nvPr>
            <p:ph idx="1"/>
          </p:nvPr>
        </p:nvSpPr>
        <p:spPr/>
        <p:txBody>
          <a:bodyPr>
            <a:normAutofit lnSpcReduction="10000"/>
          </a:bodyPr>
          <a:lstStyle/>
          <a:p>
            <a:r>
              <a:rPr lang="en-US" dirty="0" smtClean="0"/>
              <a:t>Available on almost all mobile phones</a:t>
            </a:r>
          </a:p>
          <a:p>
            <a:r>
              <a:rPr lang="en-US" dirty="0" smtClean="0"/>
              <a:t>Restricted message length</a:t>
            </a:r>
          </a:p>
          <a:p>
            <a:r>
              <a:rPr lang="en-US" dirty="0" smtClean="0"/>
              <a:t>Highly variable cost</a:t>
            </a:r>
          </a:p>
          <a:p>
            <a:pPr lvl="1"/>
            <a:r>
              <a:rPr lang="en-US" dirty="0" smtClean="0"/>
              <a:t>Although essentially no cost for carrier</a:t>
            </a:r>
          </a:p>
          <a:p>
            <a:r>
              <a:rPr lang="en-US" dirty="0" smtClean="0"/>
              <a:t>Highly variable usage</a:t>
            </a:r>
          </a:p>
          <a:p>
            <a:pPr lvl="1"/>
            <a:r>
              <a:rPr lang="en-US" dirty="0" smtClean="0"/>
              <a:t>Different populations and countries</a:t>
            </a:r>
          </a:p>
          <a:p>
            <a:r>
              <a:rPr lang="en-US" dirty="0" smtClean="0"/>
              <a:t>Gateway Issues</a:t>
            </a:r>
          </a:p>
          <a:p>
            <a:r>
              <a:rPr lang="en-US" dirty="0" smtClean="0"/>
              <a:t>SPAM!</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40379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a:t>
            </a:r>
            <a:endParaRPr lang="en-US" dirty="0"/>
          </a:p>
        </p:txBody>
      </p:sp>
      <p:sp>
        <p:nvSpPr>
          <p:cNvPr id="3" name="Content Placeholder 2"/>
          <p:cNvSpPr>
            <a:spLocks noGrp="1"/>
          </p:cNvSpPr>
          <p:nvPr>
            <p:ph idx="1"/>
          </p:nvPr>
        </p:nvSpPr>
        <p:spPr/>
        <p:txBody>
          <a:bodyPr/>
          <a:lstStyle/>
          <a:p>
            <a:r>
              <a:rPr lang="en-US" dirty="0" smtClean="0"/>
              <a:t>Universal on phones</a:t>
            </a:r>
          </a:p>
          <a:p>
            <a:r>
              <a:rPr lang="en-US" dirty="0" smtClean="0"/>
              <a:t>IVR – Interactive Voice Response</a:t>
            </a:r>
          </a:p>
          <a:p>
            <a:r>
              <a:rPr lang="en-US" dirty="0" smtClean="0"/>
              <a:t>Automated calls with recorded messages</a:t>
            </a:r>
          </a:p>
          <a:p>
            <a:r>
              <a:rPr lang="en-US" dirty="0" smtClean="0"/>
              <a:t>Callbacks triggered by missed call</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pic>
        <p:nvPicPr>
          <p:cNvPr id="7170" name="Picture 2" descr="http://www.satc-cybercafe.net/wp-content/uploads/2012/10/telepho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91000"/>
            <a:ext cx="3543300"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4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Smartphone Apps and Social Media</a:t>
            </a:r>
            <a:endParaRPr lang="en-US" dirty="0"/>
          </a:p>
        </p:txBody>
      </p:sp>
      <p:sp>
        <p:nvSpPr>
          <p:cNvPr id="3" name="Content Placeholder 2"/>
          <p:cNvSpPr>
            <a:spLocks noGrp="1"/>
          </p:cNvSpPr>
          <p:nvPr>
            <p:ph idx="1"/>
          </p:nvPr>
        </p:nvSpPr>
        <p:spPr>
          <a:xfrm>
            <a:off x="457200" y="1600200"/>
            <a:ext cx="5562600" cy="4525963"/>
          </a:xfrm>
        </p:spPr>
        <p:txBody>
          <a:bodyPr/>
          <a:lstStyle/>
          <a:p>
            <a:r>
              <a:rPr lang="en-US" dirty="0" smtClean="0"/>
              <a:t>Applicability depends on demographics</a:t>
            </a:r>
          </a:p>
          <a:p>
            <a:r>
              <a:rPr lang="en-US" dirty="0" smtClean="0"/>
              <a:t>Rapid change</a:t>
            </a:r>
          </a:p>
          <a:p>
            <a:r>
              <a:rPr lang="en-US" dirty="0" smtClean="0"/>
              <a:t>For global health, often an emphasis in reaching late adopters</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4301" y="4800600"/>
            <a:ext cx="2514602" cy="1677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301" y="3429000"/>
            <a:ext cx="2514600" cy="128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91349" y="1600200"/>
            <a:ext cx="240050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320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projects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874716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Walter </a:t>
            </a:r>
            <a:r>
              <a:rPr lang="en-US" dirty="0" err="1" smtClean="0"/>
              <a:t>Curioso</a:t>
            </a:r>
            <a:endParaRPr lang="en-US" dirty="0"/>
          </a:p>
        </p:txBody>
      </p:sp>
      <p:sp>
        <p:nvSpPr>
          <p:cNvPr id="3" name="Content Placeholder 2"/>
          <p:cNvSpPr>
            <a:spLocks noGrp="1"/>
          </p:cNvSpPr>
          <p:nvPr>
            <p:ph idx="1"/>
          </p:nvPr>
        </p:nvSpPr>
        <p:spPr/>
        <p:txBody>
          <a:bodyPr/>
          <a:lstStyle/>
          <a:p>
            <a:r>
              <a:rPr lang="en-US" dirty="0" smtClean="0"/>
              <a:t>Early work in SMS reminders in Latin America</a:t>
            </a:r>
          </a:p>
          <a:p>
            <a:pPr lvl="1"/>
            <a:r>
              <a:rPr lang="en-US" dirty="0" err="1" smtClean="0"/>
              <a:t>Voxiva</a:t>
            </a:r>
            <a:endParaRPr lang="en-US" dirty="0" smtClean="0"/>
          </a:p>
          <a:p>
            <a:r>
              <a:rPr lang="en-US" dirty="0" smtClean="0"/>
              <a:t>Messages aimed at high risk populations to influence behavior</a:t>
            </a:r>
          </a:p>
          <a:p>
            <a:r>
              <a:rPr lang="en-US" dirty="0" smtClean="0"/>
              <a:t>Many issues around confidentiality and privacy</a:t>
            </a:r>
          </a:p>
          <a:p>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pic>
        <p:nvPicPr>
          <p:cNvPr id="8194" name="Picture 2" descr="http://www.peru-travel-adventures.com/gfx/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724400"/>
            <a:ext cx="176547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15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Text4Baby / MAMA</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pic>
        <p:nvPicPr>
          <p:cNvPr id="9218" name="Picture 2" descr="text4ba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04800"/>
            <a:ext cx="9906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477695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38301"/>
            <a:ext cx="3405188"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24932" y="3657600"/>
            <a:ext cx="3387725" cy="2031325"/>
          </a:xfrm>
          <a:prstGeom prst="rect">
            <a:avLst/>
          </a:prstGeom>
          <a:solidFill>
            <a:schemeClr val="accent4">
              <a:lumMod val="20000"/>
              <a:lumOff val="80000"/>
            </a:schemeClr>
          </a:solidFill>
          <a:ln w="28575">
            <a:solidFill>
              <a:schemeClr val="accent2">
                <a:lumMod val="50000"/>
              </a:schemeClr>
            </a:solidFill>
          </a:ln>
        </p:spPr>
        <p:txBody>
          <a:bodyPr wrap="square" rtlCol="0">
            <a:spAutoFit/>
          </a:bodyPr>
          <a:lstStyle/>
          <a:p>
            <a:r>
              <a:rPr lang="en-US" dirty="0"/>
              <a:t>Free t4b </a:t>
            </a:r>
            <a:r>
              <a:rPr lang="en-US" dirty="0" err="1"/>
              <a:t>msg</a:t>
            </a:r>
            <a:r>
              <a:rPr lang="en-US" dirty="0"/>
              <a:t>: Morning sickness may be caused by a change in your hormones. Try eating crackers or dry cereal. Eat small meals often. Don’t go without eating.</a:t>
            </a:r>
          </a:p>
          <a:p>
            <a:endParaRPr lang="en-US" dirty="0"/>
          </a:p>
        </p:txBody>
      </p:sp>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67" y="5791200"/>
            <a:ext cx="903922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998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idx="1"/>
          </p:nvPr>
        </p:nvSpPr>
        <p:spPr/>
        <p:txBody>
          <a:bodyPr/>
          <a:lstStyle/>
          <a:p>
            <a:r>
              <a:rPr lang="en-US" dirty="0" smtClean="0"/>
              <a:t>Trevor Perrier, SMS</a:t>
            </a:r>
          </a:p>
          <a:p>
            <a:r>
              <a:rPr lang="en-US" dirty="0" smtClean="0"/>
              <a:t>Phone messaging</a:t>
            </a:r>
          </a:p>
          <a:p>
            <a:r>
              <a:rPr lang="en-US" dirty="0" smtClean="0"/>
              <a:t>Messaging technologies</a:t>
            </a:r>
          </a:p>
          <a:p>
            <a:r>
              <a:rPr lang="en-US" dirty="0" smtClean="0"/>
              <a:t>Example Projects</a:t>
            </a:r>
          </a:p>
          <a:p>
            <a:r>
              <a:rPr lang="en-US" dirty="0" smtClean="0"/>
              <a:t>Messaging studies</a:t>
            </a:r>
          </a:p>
          <a:p>
            <a:r>
              <a:rPr lang="en-US" dirty="0" smtClean="0"/>
              <a:t>Adherence</a:t>
            </a:r>
          </a:p>
          <a:p>
            <a:r>
              <a:rPr lang="en-US" dirty="0" smtClean="0"/>
              <a:t>Health information systems</a:t>
            </a:r>
          </a:p>
          <a:p>
            <a:endParaRPr lang="en-US" dirty="0" smtClean="0"/>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2/11/2015</a:t>
            </a:r>
            <a:endParaRPr lang="en-US" dirty="0"/>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3074" name="Picture 2" descr="http://uvacmbaa.org/wp-content/uploads/2009/08/img_7339-resized.jpg?w=30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388"/>
          <a:stretch/>
        </p:blipFill>
        <p:spPr bwMode="auto">
          <a:xfrm>
            <a:off x="6900333" y="0"/>
            <a:ext cx="2243667"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645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Technology for Community Health (MOTECH)</a:t>
            </a:r>
            <a:endParaRPr lang="en-US" dirty="0"/>
          </a:p>
        </p:txBody>
      </p:sp>
      <p:sp>
        <p:nvSpPr>
          <p:cNvPr id="3" name="Content Placeholder 2"/>
          <p:cNvSpPr>
            <a:spLocks noGrp="1"/>
          </p:cNvSpPr>
          <p:nvPr>
            <p:ph idx="1"/>
          </p:nvPr>
        </p:nvSpPr>
        <p:spPr/>
        <p:txBody>
          <a:bodyPr/>
          <a:lstStyle/>
          <a:p>
            <a:r>
              <a:rPr lang="en-US" dirty="0" smtClean="0"/>
              <a:t>Platform developed by </a:t>
            </a:r>
            <a:r>
              <a:rPr lang="en-US" dirty="0" err="1" smtClean="0"/>
              <a:t>Grameen</a:t>
            </a:r>
            <a:r>
              <a:rPr lang="en-US" dirty="0" smtClean="0"/>
              <a:t> Foundation with support from BMGF</a:t>
            </a:r>
          </a:p>
          <a:p>
            <a:pPr lvl="1"/>
            <a:r>
              <a:rPr lang="en-US" dirty="0" smtClean="0"/>
              <a:t>Motechsuite.org</a:t>
            </a:r>
          </a:p>
          <a:p>
            <a:r>
              <a:rPr lang="en-US" dirty="0" smtClean="0"/>
              <a:t>Evolving platform </a:t>
            </a:r>
          </a:p>
          <a:p>
            <a:r>
              <a:rPr lang="en-US" dirty="0" smtClean="0"/>
              <a:t>Significant deployment through BMGF grantees in Bihar</a:t>
            </a:r>
          </a:p>
          <a:p>
            <a:r>
              <a:rPr lang="en-US" dirty="0" smtClean="0"/>
              <a:t>Initial work in Ghana</a:t>
            </a:r>
          </a:p>
          <a:p>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pic>
        <p:nvPicPr>
          <p:cNvPr id="1026" name="Picture 2" descr="http://www.dimagi.com/wp-content/uploads/2014/07/Untitled-620x1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199" y="6023159"/>
            <a:ext cx="3750733" cy="8348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cdn.thoughtworks.com/clients/logo-7d7375ad79348e87755d3e38ec7d87c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38800"/>
            <a:ext cx="3328874"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176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MOTECH Architecture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pic>
        <p:nvPicPr>
          <p:cNvPr id="2050" name="Picture 2" descr="MOTECH Architecture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752600"/>
            <a:ext cx="7992531"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12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3821965" cy="1143000"/>
          </a:xfrm>
        </p:spPr>
        <p:txBody>
          <a:bodyPr/>
          <a:lstStyle/>
          <a:p>
            <a:r>
              <a:rPr lang="en-US" dirty="0" err="1" smtClean="0"/>
              <a:t>Motech</a:t>
            </a:r>
            <a:r>
              <a:rPr lang="en-US" dirty="0" smtClean="0"/>
              <a:t> Ghana</a:t>
            </a:r>
            <a:endParaRPr lang="en-US" dirty="0"/>
          </a:p>
        </p:txBody>
      </p:sp>
      <p:sp>
        <p:nvSpPr>
          <p:cNvPr id="3" name="Content Placeholder 2"/>
          <p:cNvSpPr>
            <a:spLocks noGrp="1"/>
          </p:cNvSpPr>
          <p:nvPr>
            <p:ph idx="1"/>
          </p:nvPr>
        </p:nvSpPr>
        <p:spPr>
          <a:xfrm>
            <a:off x="457200" y="1600200"/>
            <a:ext cx="3276600" cy="4525963"/>
          </a:xfrm>
        </p:spPr>
        <p:txBody>
          <a:bodyPr>
            <a:normAutofit fontScale="85000" lnSpcReduction="10000"/>
          </a:bodyPr>
          <a:lstStyle/>
          <a:p>
            <a:r>
              <a:rPr lang="en-US" dirty="0" smtClean="0"/>
              <a:t>Initial deployment in Northern Ghana</a:t>
            </a:r>
          </a:p>
          <a:p>
            <a:r>
              <a:rPr lang="en-US" dirty="0" smtClean="0"/>
              <a:t>Early version of </a:t>
            </a:r>
            <a:r>
              <a:rPr lang="en-US" dirty="0" err="1" smtClean="0"/>
              <a:t>Motech</a:t>
            </a:r>
            <a:r>
              <a:rPr lang="en-US" dirty="0" smtClean="0"/>
              <a:t> developed to support deployment</a:t>
            </a:r>
          </a:p>
          <a:p>
            <a:r>
              <a:rPr lang="en-US" dirty="0" smtClean="0"/>
              <a:t>Maternal messaging and phones for nurses</a:t>
            </a:r>
          </a:p>
          <a:p>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965" y="-16933"/>
            <a:ext cx="532203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115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Phones for nurses</a:t>
            </a:r>
          </a:p>
          <a:p>
            <a:pPr lvl="1"/>
            <a:r>
              <a:rPr lang="en-US" dirty="0" smtClean="0"/>
              <a:t>Phone management and logistics</a:t>
            </a:r>
          </a:p>
          <a:p>
            <a:pPr lvl="1"/>
            <a:r>
              <a:rPr lang="en-US" dirty="0" smtClean="0"/>
              <a:t>Nurses did not feel the phones helped them in reporting</a:t>
            </a:r>
          </a:p>
          <a:p>
            <a:r>
              <a:rPr lang="en-US" dirty="0" smtClean="0"/>
              <a:t>Messaging </a:t>
            </a:r>
          </a:p>
          <a:p>
            <a:pPr lvl="1"/>
            <a:r>
              <a:rPr lang="en-US" dirty="0" smtClean="0"/>
              <a:t>Voice, not SMS</a:t>
            </a:r>
          </a:p>
          <a:p>
            <a:pPr lvl="1"/>
            <a:r>
              <a:rPr lang="en-US" dirty="0" smtClean="0"/>
              <a:t>Tremendous challenges in localization</a:t>
            </a:r>
          </a:p>
          <a:p>
            <a:pPr lvl="2"/>
            <a:r>
              <a:rPr lang="en-US" dirty="0" smtClean="0"/>
              <a:t>Expense for translation</a:t>
            </a:r>
          </a:p>
          <a:p>
            <a:pPr lvl="1"/>
            <a:r>
              <a:rPr lang="en-US" dirty="0" smtClean="0"/>
              <a:t>Cost and sustainability challenges</a:t>
            </a:r>
          </a:p>
          <a:p>
            <a:pPr lvl="1"/>
            <a:r>
              <a:rPr lang="en-US" dirty="0" smtClean="0"/>
              <a:t>Significant formative work in identifying needs</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117195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Studies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Very different approaches to evaluation based on discipline</a:t>
            </a:r>
          </a:p>
          <a:p>
            <a:r>
              <a:rPr lang="en-US" dirty="0" smtClean="0"/>
              <a:t>Medical evaluation</a:t>
            </a:r>
          </a:p>
          <a:p>
            <a:pPr lvl="1"/>
            <a:r>
              <a:rPr lang="en-US" dirty="0" smtClean="0"/>
              <a:t>Define intervention</a:t>
            </a:r>
          </a:p>
          <a:p>
            <a:pPr lvl="1"/>
            <a:r>
              <a:rPr lang="en-US" dirty="0" smtClean="0"/>
              <a:t>Construct study design</a:t>
            </a:r>
          </a:p>
          <a:p>
            <a:pPr lvl="1"/>
            <a:r>
              <a:rPr lang="en-US" dirty="0" smtClean="0"/>
              <a:t>Enroll study subjects in different arms</a:t>
            </a:r>
          </a:p>
          <a:p>
            <a:pPr lvl="1"/>
            <a:r>
              <a:rPr lang="en-US" dirty="0" smtClean="0"/>
              <a:t>Conduct study without further intervention</a:t>
            </a:r>
          </a:p>
          <a:p>
            <a:r>
              <a:rPr lang="en-US" dirty="0" smtClean="0"/>
              <a:t>Computer Science</a:t>
            </a:r>
          </a:p>
          <a:p>
            <a:pPr lvl="1"/>
            <a:r>
              <a:rPr lang="en-US" dirty="0" smtClean="0"/>
              <a:t>Develop technology with initial field tests</a:t>
            </a:r>
          </a:p>
          <a:p>
            <a:pPr lvl="1"/>
            <a:r>
              <a:rPr lang="en-US" dirty="0" smtClean="0"/>
              <a:t>Deploy technology in field with iterative adjustments</a:t>
            </a:r>
          </a:p>
          <a:p>
            <a:pPr lvl="1"/>
            <a:r>
              <a:rPr lang="en-US" dirty="0" smtClean="0"/>
              <a:t>Analysis of multiple sources of ad hoc data from deployment</a:t>
            </a:r>
          </a:p>
          <a:p>
            <a:pPr lvl="1"/>
            <a:r>
              <a:rPr lang="en-US" dirty="0" smtClean="0"/>
              <a:t>Promote large scale deployment or use</a:t>
            </a:r>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pic>
        <p:nvPicPr>
          <p:cNvPr id="5122" name="Picture 2" descr="http://healthitanalytics.com/wp-content/uploads/nih-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057400"/>
            <a:ext cx="1790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nnin.org/sites/default/files/images/NSFlogoTra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4120" y="5105400"/>
            <a:ext cx="1607047"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03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WelTel</a:t>
            </a:r>
            <a:r>
              <a:rPr lang="en-US" dirty="0" smtClean="0"/>
              <a:t> Study</a:t>
            </a:r>
            <a:endParaRPr lang="en-US" dirty="0"/>
          </a:p>
        </p:txBody>
      </p:sp>
      <p:sp>
        <p:nvSpPr>
          <p:cNvPr id="3" name="Content Placeholder 2"/>
          <p:cNvSpPr>
            <a:spLocks noGrp="1"/>
          </p:cNvSpPr>
          <p:nvPr>
            <p:ph idx="1"/>
          </p:nvPr>
        </p:nvSpPr>
        <p:spPr/>
        <p:txBody>
          <a:bodyPr/>
          <a:lstStyle/>
          <a:p>
            <a:r>
              <a:rPr lang="en-US" dirty="0" smtClean="0"/>
              <a:t>HIV Patients on ART</a:t>
            </a:r>
          </a:p>
          <a:p>
            <a:r>
              <a:rPr lang="en-US" dirty="0" smtClean="0"/>
              <a:t>Simple intervention</a:t>
            </a:r>
          </a:p>
          <a:p>
            <a:pPr lvl="1"/>
            <a:r>
              <a:rPr lang="en-US" dirty="0" smtClean="0"/>
              <a:t>Send patients a weekly SMS:  Mambo</a:t>
            </a:r>
          </a:p>
          <a:p>
            <a:pPr lvl="1"/>
            <a:r>
              <a:rPr lang="en-US" dirty="0" smtClean="0"/>
              <a:t>Patients respond: </a:t>
            </a:r>
            <a:r>
              <a:rPr lang="en-US" dirty="0" err="1" smtClean="0"/>
              <a:t>Sawa</a:t>
            </a:r>
            <a:r>
              <a:rPr lang="en-US" dirty="0" smtClean="0"/>
              <a:t> / </a:t>
            </a:r>
            <a:r>
              <a:rPr lang="en-US" dirty="0" err="1" smtClean="0"/>
              <a:t>Shida</a:t>
            </a:r>
            <a:endParaRPr lang="en-US" dirty="0" smtClean="0"/>
          </a:p>
          <a:p>
            <a:r>
              <a:rPr lang="en-US" dirty="0" smtClean="0"/>
              <a:t>Measured outcomes</a:t>
            </a:r>
          </a:p>
          <a:p>
            <a:pPr lvl="1"/>
            <a:r>
              <a:rPr lang="en-US" dirty="0" smtClean="0"/>
              <a:t>Self reported adherence</a:t>
            </a:r>
          </a:p>
          <a:p>
            <a:pPr lvl="1"/>
            <a:r>
              <a:rPr lang="en-US" dirty="0" smtClean="0"/>
              <a:t>Viral suppression</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pic>
        <p:nvPicPr>
          <p:cNvPr id="3074" name="Picture 2" descr="http://www.nationalgeographic.biz/wp-content/uploads/Kenya-Map-16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7037" y="33867"/>
            <a:ext cx="221003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135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WelTel</a:t>
            </a:r>
            <a:r>
              <a:rPr lang="en-US" dirty="0" smtClean="0"/>
              <a:t> Study</a:t>
            </a:r>
            <a:endParaRPr lang="en-US" dirty="0"/>
          </a:p>
        </p:txBody>
      </p:sp>
      <p:sp>
        <p:nvSpPr>
          <p:cNvPr id="8" name="Content Placeholder 7"/>
          <p:cNvSpPr>
            <a:spLocks noGrp="1"/>
          </p:cNvSpPr>
          <p:nvPr>
            <p:ph sz="half" idx="2"/>
          </p:nvPr>
        </p:nvSpPr>
        <p:spPr/>
        <p:txBody>
          <a:bodyPr/>
          <a:lstStyle/>
          <a:p>
            <a:endParaRPr lang="en-US"/>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27241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241394"/>
            <a:ext cx="3589867" cy="2381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828800"/>
            <a:ext cx="393382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581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 to Iron Pills</a:t>
            </a:r>
            <a:endParaRPr lang="en-US" dirty="0"/>
          </a:p>
        </p:txBody>
      </p:sp>
      <p:sp>
        <p:nvSpPr>
          <p:cNvPr id="3" name="Content Placeholder 2"/>
          <p:cNvSpPr>
            <a:spLocks noGrp="1"/>
          </p:cNvSpPr>
          <p:nvPr>
            <p:ph idx="1"/>
          </p:nvPr>
        </p:nvSpPr>
        <p:spPr/>
        <p:txBody>
          <a:bodyPr/>
          <a:lstStyle/>
          <a:p>
            <a:r>
              <a:rPr lang="en-US" dirty="0" smtClean="0"/>
              <a:t>Evaluate if voice messaging improves adherence to taking pills</a:t>
            </a:r>
          </a:p>
          <a:p>
            <a:r>
              <a:rPr lang="en-US" dirty="0" smtClean="0"/>
              <a:t>Study goal – evaluate </a:t>
            </a:r>
            <a:r>
              <a:rPr lang="en-US" dirty="0" err="1" smtClean="0"/>
              <a:t>mHealth</a:t>
            </a:r>
            <a:r>
              <a:rPr lang="en-US" dirty="0" smtClean="0"/>
              <a:t> intervention with measurable health outcome</a:t>
            </a:r>
          </a:p>
          <a:p>
            <a:pPr lvl="1"/>
            <a:r>
              <a:rPr lang="en-US" dirty="0" smtClean="0"/>
              <a:t>Anemia is highly prevalent for low income women in India</a:t>
            </a:r>
          </a:p>
          <a:p>
            <a:pPr lvl="1"/>
            <a:r>
              <a:rPr lang="en-US" dirty="0" smtClean="0"/>
              <a:t>Simple treatment – iron pills</a:t>
            </a:r>
          </a:p>
          <a:p>
            <a:pPr lvl="1"/>
            <a:r>
              <a:rPr lang="en-US" dirty="0" smtClean="0"/>
              <a:t>Measurable results – Hemoglobin test</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pic>
        <p:nvPicPr>
          <p:cNvPr id="6146" name="Picture 2" descr="http://www.ucanindia.in/uploads/news/2013/9/1380192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28600"/>
            <a:ext cx="1828800" cy="123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582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Sian Hospital Study</a:t>
            </a:r>
            <a:endParaRPr lang="en-US" dirty="0"/>
          </a:p>
        </p:txBody>
      </p:sp>
      <p:sp>
        <p:nvSpPr>
          <p:cNvPr id="3" name="Content Placeholder 2"/>
          <p:cNvSpPr>
            <a:spLocks noGrp="1"/>
          </p:cNvSpPr>
          <p:nvPr>
            <p:ph idx="1"/>
          </p:nvPr>
        </p:nvSpPr>
        <p:spPr>
          <a:xfrm>
            <a:off x="457200" y="1600201"/>
            <a:ext cx="8229600" cy="3505200"/>
          </a:xfrm>
        </p:spPr>
        <p:txBody>
          <a:bodyPr>
            <a:normAutofit fontScale="92500" lnSpcReduction="10000"/>
          </a:bodyPr>
          <a:lstStyle/>
          <a:p>
            <a:r>
              <a:rPr lang="en-US" dirty="0" smtClean="0"/>
              <a:t>High anemia rates, low utilization of iron pills</a:t>
            </a:r>
          </a:p>
          <a:p>
            <a:pPr lvl="1"/>
            <a:r>
              <a:rPr lang="en-US" dirty="0" smtClean="0"/>
              <a:t>Pills available for free, but 70% of women fail to take them</a:t>
            </a:r>
          </a:p>
          <a:p>
            <a:pPr lvl="2"/>
            <a:r>
              <a:rPr lang="en-US" dirty="0" smtClean="0"/>
              <a:t>Forgetfulness, dislike of pills</a:t>
            </a:r>
          </a:p>
          <a:p>
            <a:r>
              <a:rPr lang="en-US" dirty="0" smtClean="0"/>
              <a:t>Intervention</a:t>
            </a:r>
          </a:p>
          <a:p>
            <a:pPr lvl="1"/>
            <a:r>
              <a:rPr lang="en-US" dirty="0" smtClean="0"/>
              <a:t>Recorded voice calls from doctor</a:t>
            </a:r>
          </a:p>
          <a:p>
            <a:pPr lvl="1"/>
            <a:r>
              <a:rPr lang="en-US" dirty="0" smtClean="0"/>
              <a:t>Three messages per week in local language</a:t>
            </a:r>
          </a:p>
          <a:p>
            <a:pPr lvl="1"/>
            <a:r>
              <a:rPr lang="en-US" dirty="0" smtClean="0"/>
              <a:t>Positive, affective messages</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
        <p:nvSpPr>
          <p:cNvPr id="7" name="TextBox 6"/>
          <p:cNvSpPr txBox="1"/>
          <p:nvPr/>
        </p:nvSpPr>
        <p:spPr>
          <a:xfrm>
            <a:off x="1371600" y="5257800"/>
            <a:ext cx="6477000" cy="1077218"/>
          </a:xfrm>
          <a:prstGeom prst="rect">
            <a:avLst/>
          </a:prstGeom>
          <a:solidFill>
            <a:schemeClr val="accent2">
              <a:lumMod val="20000"/>
              <a:lumOff val="80000"/>
            </a:schemeClr>
          </a:solidFill>
          <a:ln w="28575">
            <a:solidFill>
              <a:schemeClr val="accent2">
                <a:lumMod val="75000"/>
              </a:schemeClr>
            </a:solidFill>
          </a:ln>
        </p:spPr>
        <p:txBody>
          <a:bodyPr wrap="square" rtlCol="0">
            <a:spAutoFit/>
          </a:bodyPr>
          <a:lstStyle/>
          <a:p>
            <a:r>
              <a:rPr lang="en-US" sz="1600" dirty="0"/>
              <a:t>Hello, this is Dr. </a:t>
            </a:r>
            <a:r>
              <a:rPr lang="en-US" sz="1600" dirty="0" err="1"/>
              <a:t>Niranjan</a:t>
            </a:r>
            <a:r>
              <a:rPr lang="en-US" sz="1600" dirty="0"/>
              <a:t> </a:t>
            </a:r>
            <a:r>
              <a:rPr lang="en-US" sz="1600" dirty="0" err="1"/>
              <a:t>Pai</a:t>
            </a:r>
            <a:r>
              <a:rPr lang="en-US" sz="1600" dirty="0"/>
              <a:t>. We met in </a:t>
            </a:r>
            <a:r>
              <a:rPr lang="en-US" sz="1600" dirty="0" err="1"/>
              <a:t>Sion</a:t>
            </a:r>
            <a:r>
              <a:rPr lang="en-US" sz="1600" dirty="0"/>
              <a:t> Hospital. Your backache may increase. Don’t worry, take rest. Take the prescribed pills regularly as they are important for you and your child’s health. I will call you again in a couple of days. Thank you</a:t>
            </a:r>
          </a:p>
        </p:txBody>
      </p:sp>
    </p:spTree>
    <p:extLst>
      <p:ext uri="{BB962C8B-B14F-4D97-AF65-F5344CB8AC3E}">
        <p14:creationId xmlns:p14="http://schemas.microsoft.com/office/powerpoint/2010/main" val="4139869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7" name="Content Placeholder 6"/>
          <p:cNvSpPr>
            <a:spLocks noGrp="1"/>
          </p:cNvSpPr>
          <p:nvPr>
            <p:ph sz="half" idx="1"/>
          </p:nvPr>
        </p:nvSpPr>
        <p:spPr/>
        <p:txBody>
          <a:bodyPr>
            <a:normAutofit fontScale="92500" lnSpcReduction="20000"/>
          </a:bodyPr>
          <a:lstStyle/>
          <a:p>
            <a:r>
              <a:rPr lang="en-US" dirty="0" smtClean="0"/>
              <a:t>Slight positive results, treatment superior to control, but not statistically significant</a:t>
            </a:r>
          </a:p>
          <a:p>
            <a:r>
              <a:rPr lang="en-US" dirty="0" smtClean="0"/>
              <a:t>What went wrong</a:t>
            </a:r>
          </a:p>
          <a:p>
            <a:pPr lvl="1"/>
            <a:r>
              <a:rPr lang="en-US" dirty="0" smtClean="0"/>
              <a:t>Study failed to enroll sufficient number of subjects who completed study</a:t>
            </a:r>
          </a:p>
          <a:p>
            <a:pPr lvl="1"/>
            <a:r>
              <a:rPr lang="en-US" dirty="0" smtClean="0"/>
              <a:t>Difficulty in following up to get final </a:t>
            </a:r>
            <a:r>
              <a:rPr lang="en-US" dirty="0" err="1" smtClean="0"/>
              <a:t>Hb</a:t>
            </a:r>
            <a:endParaRPr lang="en-US" dirty="0" smtClean="0"/>
          </a:p>
          <a:p>
            <a:pPr lvl="1"/>
            <a:r>
              <a:rPr lang="en-US" dirty="0" smtClean="0"/>
              <a:t>Early subjects had to be de-enrolled due to poor quality </a:t>
            </a:r>
            <a:r>
              <a:rPr lang="en-US" dirty="0" err="1" smtClean="0"/>
              <a:t>Hb</a:t>
            </a:r>
            <a:r>
              <a:rPr lang="en-US" dirty="0" smtClean="0"/>
              <a:t> measurements</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397192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893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and Assignments</a:t>
            </a:r>
            <a:endParaRPr lang="en-US" dirty="0"/>
          </a:p>
        </p:txBody>
      </p:sp>
      <p:sp>
        <p:nvSpPr>
          <p:cNvPr id="3" name="Content Placeholder 2"/>
          <p:cNvSpPr>
            <a:spLocks noGrp="1"/>
          </p:cNvSpPr>
          <p:nvPr>
            <p:ph sz="half" idx="1"/>
          </p:nvPr>
        </p:nvSpPr>
        <p:spPr/>
        <p:txBody>
          <a:bodyPr>
            <a:normAutofit/>
          </a:bodyPr>
          <a:lstStyle/>
          <a:p>
            <a:r>
              <a:rPr lang="en-US" dirty="0" smtClean="0"/>
              <a:t>SMS For Life</a:t>
            </a:r>
          </a:p>
          <a:p>
            <a:r>
              <a:rPr lang="en-US" dirty="0" err="1" smtClean="0"/>
              <a:t>WelTel</a:t>
            </a:r>
            <a:r>
              <a:rPr lang="en-US" dirty="0" smtClean="0"/>
              <a:t> Study</a:t>
            </a:r>
          </a:p>
          <a:p>
            <a:r>
              <a:rPr lang="en-US" dirty="0" smtClean="0"/>
              <a:t>Iron Tablet Adherence Study</a:t>
            </a:r>
          </a:p>
          <a:p>
            <a:endParaRPr lang="en-US" dirty="0"/>
          </a:p>
          <a:p>
            <a:r>
              <a:rPr lang="en-US" dirty="0" smtClean="0"/>
              <a:t>Homework 6</a:t>
            </a:r>
          </a:p>
          <a:p>
            <a:pPr lvl="1"/>
            <a:r>
              <a:rPr lang="en-US" dirty="0" smtClean="0"/>
              <a:t>Design an SMS syntax for cold chain reporting</a:t>
            </a:r>
          </a:p>
        </p:txBody>
      </p:sp>
      <p:sp>
        <p:nvSpPr>
          <p:cNvPr id="7" name="Content Placeholder 6"/>
          <p:cNvSpPr>
            <a:spLocks noGrp="1"/>
          </p:cNvSpPr>
          <p:nvPr>
            <p:ph sz="half" idx="2"/>
          </p:nvPr>
        </p:nvSpPr>
        <p:spPr/>
        <p:txBody>
          <a:bodyPr>
            <a:normAutofit/>
          </a:bodyPr>
          <a:lstStyle/>
          <a:p>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12" t="2588" r="-10198" b="1671"/>
          <a:stretch/>
        </p:blipFill>
        <p:spPr bwMode="auto">
          <a:xfrm>
            <a:off x="4876800" y="1447800"/>
            <a:ext cx="402006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09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do a literature review</a:t>
            </a:r>
            <a:endParaRPr lang="en-US" dirty="0"/>
          </a:p>
        </p:txBody>
      </p:sp>
      <p:sp>
        <p:nvSpPr>
          <p:cNvPr id="7" name="Content Placeholder 6"/>
          <p:cNvSpPr>
            <a:spLocks noGrp="1"/>
          </p:cNvSpPr>
          <p:nvPr>
            <p:ph sz="half" idx="1"/>
          </p:nvPr>
        </p:nvSpPr>
        <p:spPr>
          <a:xfrm>
            <a:off x="457200" y="1600201"/>
            <a:ext cx="4038600" cy="2438400"/>
          </a:xfrm>
        </p:spPr>
        <p:txBody>
          <a:bodyPr>
            <a:normAutofit lnSpcReduction="10000"/>
          </a:bodyPr>
          <a:lstStyle/>
          <a:p>
            <a:r>
              <a:rPr lang="en-US" dirty="0" smtClean="0"/>
              <a:t>Determine if there has been prior work on assessment of voice based adherence support in developing countries</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12629" y="1600200"/>
            <a:ext cx="250974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65667" y="4114800"/>
            <a:ext cx="4572000" cy="1815882"/>
          </a:xfrm>
          <a:prstGeom prst="rect">
            <a:avLst/>
          </a:prstGeom>
          <a:solidFill>
            <a:schemeClr val="accent2">
              <a:lumMod val="20000"/>
              <a:lumOff val="80000"/>
            </a:schemeClr>
          </a:solidFill>
          <a:ln w="19050">
            <a:solidFill>
              <a:schemeClr val="accent2">
                <a:lumMod val="75000"/>
              </a:schemeClr>
            </a:solidFill>
          </a:ln>
        </p:spPr>
        <p:txBody>
          <a:bodyPr wrap="square" rtlCol="0">
            <a:spAutoFit/>
          </a:bodyPr>
          <a:lstStyle/>
          <a:p>
            <a:r>
              <a:rPr lang="en-US" sz="1400" dirty="0"/>
              <a:t>On PubMed and IEEE </a:t>
            </a:r>
            <a:r>
              <a:rPr lang="en-US" sz="1400" dirty="0" err="1"/>
              <a:t>Xplore</a:t>
            </a:r>
            <a:r>
              <a:rPr lang="en-US" sz="1400" dirty="0"/>
              <a:t>, we included all studies that contained both an adherence keyword and a phone keyword in the title or abstract, with at least one of the keywords appearing in the title. For adherence keywords, we used “adherence”, “adhere”, “adhered”, “compliance”, “comply”, and “complied”. For phone keywords, we used “phone”, “phones”, “telephone”, “telephones”, “interactive voice”, “voice response”, “automated calls”, and “automated voice”.</a:t>
            </a:r>
          </a:p>
        </p:txBody>
      </p:sp>
    </p:spTree>
    <p:extLst>
      <p:ext uri="{BB962C8B-B14F-4D97-AF65-F5344CB8AC3E}">
        <p14:creationId xmlns:p14="http://schemas.microsoft.com/office/powerpoint/2010/main" val="3969571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a:t>
            </a:r>
            <a:endParaRPr lang="en-US" dirty="0"/>
          </a:p>
        </p:txBody>
      </p:sp>
      <p:sp>
        <p:nvSpPr>
          <p:cNvPr id="3" name="Content Placeholder 2"/>
          <p:cNvSpPr>
            <a:spLocks noGrp="1"/>
          </p:cNvSpPr>
          <p:nvPr>
            <p:ph idx="1"/>
          </p:nvPr>
        </p:nvSpPr>
        <p:spPr/>
        <p:txBody>
          <a:bodyPr/>
          <a:lstStyle/>
          <a:p>
            <a:r>
              <a:rPr lang="en-US" dirty="0" smtClean="0"/>
              <a:t>Direct Observation Therapy</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pic>
        <p:nvPicPr>
          <p:cNvPr id="7" name="Picture 6" descr="C:\Users\Administrator\Documents\PATH\HMIS\Workshop photos\P5090014.JPG"/>
          <p:cNvPicPr>
            <a:picLocks noChangeAspect="1" noChangeArrowheads="1"/>
          </p:cNvPicPr>
          <p:nvPr/>
        </p:nvPicPr>
        <p:blipFill>
          <a:blip r:embed="rId2" cstate="print"/>
          <a:srcRect/>
          <a:stretch>
            <a:fillRect/>
          </a:stretch>
        </p:blipFill>
        <p:spPr bwMode="auto">
          <a:xfrm>
            <a:off x="2438400" y="2819400"/>
            <a:ext cx="3505200" cy="2628900"/>
          </a:xfrm>
          <a:prstGeom prst="rect">
            <a:avLst/>
          </a:prstGeom>
          <a:noFill/>
        </p:spPr>
      </p:pic>
    </p:spTree>
    <p:extLst>
      <p:ext uri="{BB962C8B-B14F-4D97-AF65-F5344CB8AC3E}">
        <p14:creationId xmlns:p14="http://schemas.microsoft.com/office/powerpoint/2010/main" val="9378648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Drug Distribution</a:t>
            </a:r>
            <a:endParaRPr lang="en-US" dirty="0"/>
          </a:p>
        </p:txBody>
      </p:sp>
      <p:sp>
        <p:nvSpPr>
          <p:cNvPr id="3" name="Content Placeholder 2"/>
          <p:cNvSpPr>
            <a:spLocks noGrp="1"/>
          </p:cNvSpPr>
          <p:nvPr>
            <p:ph idx="1"/>
          </p:nvPr>
        </p:nvSpPr>
        <p:spPr/>
        <p:txBody>
          <a:bodyPr/>
          <a:lstStyle/>
          <a:p>
            <a:r>
              <a:rPr lang="en-US" dirty="0" smtClean="0"/>
              <a:t>Fingerprint scanning in drug distribution</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86200"/>
            <a:ext cx="413238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1295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SMS Reporting</a:t>
            </a:r>
            <a:endParaRPr lang="en-US" dirty="0"/>
          </a:p>
        </p:txBody>
      </p:sp>
      <p:sp>
        <p:nvSpPr>
          <p:cNvPr id="3" name="Content Placeholder 2"/>
          <p:cNvSpPr>
            <a:spLocks noGrp="1"/>
          </p:cNvSpPr>
          <p:nvPr>
            <p:ph idx="1"/>
          </p:nvPr>
        </p:nvSpPr>
        <p:spPr/>
        <p:txBody>
          <a:bodyPr/>
          <a:lstStyle/>
          <a:p>
            <a:r>
              <a:rPr lang="en-US" dirty="0" smtClean="0"/>
              <a:t>Send confirmation code associated with each pill</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pic>
        <p:nvPicPr>
          <p:cNvPr id="11266" name="Picture 2" descr="http://t4.thpservices.com/fotos/thum4/010/689/ibr-8320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38940"/>
            <a:ext cx="3429000" cy="2263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697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 box notifications</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pic>
        <p:nvPicPr>
          <p:cNvPr id="2052" name="Picture 4" descr="http://photos1.blogger.com/blogger/353/70/320/simpi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ages.techhive.com/images/idge/imported/imageapi/2014/06/25/22/slide_image_4_simpill-100327845-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38600"/>
            <a:ext cx="2638425" cy="19851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n MIT student and collaborators have designed the uBox, a 'smart' pillbox that dispenses pills, alerts the patient that it's time to take the medication, records the time the pill was taken and prevents double-do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780325"/>
            <a:ext cx="3355399" cy="251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83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Information</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3087136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Awaaz</a:t>
            </a:r>
            <a:r>
              <a:rPr lang="en-US" dirty="0" smtClean="0"/>
              <a:t> De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pic>
        <p:nvPicPr>
          <p:cNvPr id="1026" name="Picture 2" descr="http://rising.globalvoicesonline.org/files/2012/05/awaaz-de-diagram-1024x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086600" cy="47128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yourstory.in/wp-content/uploads/2012/12/awaaz.de-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66875"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037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Line, Pakistan</a:t>
            </a:r>
            <a:endParaRPr lang="en-US" dirty="0"/>
          </a:p>
        </p:txBody>
      </p:sp>
      <p:sp>
        <p:nvSpPr>
          <p:cNvPr id="3" name="Content Placeholder 2"/>
          <p:cNvSpPr>
            <a:spLocks noGrp="1"/>
          </p:cNvSpPr>
          <p:nvPr>
            <p:ph idx="1"/>
          </p:nvPr>
        </p:nvSpPr>
        <p:spPr/>
        <p:txBody>
          <a:bodyPr>
            <a:normAutofit lnSpcReduction="10000"/>
          </a:bodyPr>
          <a:lstStyle/>
          <a:p>
            <a:r>
              <a:rPr lang="en-US" dirty="0"/>
              <a:t>Voice based health information system</a:t>
            </a:r>
          </a:p>
          <a:p>
            <a:r>
              <a:rPr lang="en-US" dirty="0" smtClean="0"/>
              <a:t>Target low-literate users</a:t>
            </a:r>
          </a:p>
          <a:p>
            <a:endParaRPr lang="en-US" dirty="0"/>
          </a:p>
          <a:p>
            <a:endParaRPr lang="en-US" dirty="0" smtClean="0"/>
          </a:p>
          <a:p>
            <a:endParaRPr lang="en-US" dirty="0"/>
          </a:p>
          <a:p>
            <a:endParaRPr lang="en-US" dirty="0" smtClean="0"/>
          </a:p>
          <a:p>
            <a:endParaRPr lang="en-US" dirty="0"/>
          </a:p>
          <a:p>
            <a:r>
              <a:rPr lang="en-US" dirty="0" smtClean="0"/>
              <a:t>Speech recognition research challenges</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743200"/>
            <a:ext cx="4357688" cy="259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326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week</a:t>
            </a:r>
            <a:endParaRPr lang="en-US" dirty="0"/>
          </a:p>
        </p:txBody>
      </p:sp>
      <p:sp>
        <p:nvSpPr>
          <p:cNvPr id="3" name="Content Placeholder 2"/>
          <p:cNvSpPr>
            <a:spLocks noGrp="1"/>
          </p:cNvSpPr>
          <p:nvPr>
            <p:ph idx="1"/>
          </p:nvPr>
        </p:nvSpPr>
        <p:spPr/>
        <p:txBody>
          <a:bodyPr/>
          <a:lstStyle/>
          <a:p>
            <a:r>
              <a:rPr lang="en-US" dirty="0" smtClean="0"/>
              <a:t>Treatment Support</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193399"/>
            <a:ext cx="2475175" cy="2664601"/>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t="5703"/>
          <a:stretch/>
        </p:blipFill>
        <p:spPr>
          <a:xfrm>
            <a:off x="0" y="4587864"/>
            <a:ext cx="3209906" cy="2270136"/>
          </a:xfrm>
          <a:prstGeom prst="rect">
            <a:avLst/>
          </a:prstGeom>
          <a:ln>
            <a:noFill/>
          </a:ln>
          <a:effectLst/>
        </p:spPr>
      </p:pic>
    </p:spTree>
    <p:extLst>
      <p:ext uri="{BB962C8B-B14F-4D97-AF65-F5344CB8AC3E}">
        <p14:creationId xmlns:p14="http://schemas.microsoft.com/office/powerpoint/2010/main" val="9585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Organization</a:t>
            </a:r>
            <a:endParaRPr lang="en-US" dirty="0"/>
          </a:p>
        </p:txBody>
      </p:sp>
      <p:sp>
        <p:nvSpPr>
          <p:cNvPr id="9" name="Content Placeholder 8"/>
          <p:cNvSpPr>
            <a:spLocks noGrp="1"/>
          </p:cNvSpPr>
          <p:nvPr>
            <p:ph idx="1"/>
          </p:nvPr>
        </p:nvSpPr>
        <p:spPr/>
        <p:txBody>
          <a:bodyPr/>
          <a:lstStyle/>
          <a:p>
            <a:r>
              <a:rPr lang="en-US" dirty="0" smtClean="0"/>
              <a:t>Patient support</a:t>
            </a:r>
          </a:p>
          <a:p>
            <a:r>
              <a:rPr lang="en-US" dirty="0" smtClean="0"/>
              <a:t>Treatment support</a:t>
            </a:r>
          </a:p>
          <a:p>
            <a:r>
              <a:rPr lang="en-US" dirty="0" smtClean="0"/>
              <a:t>Worker support</a:t>
            </a:r>
          </a:p>
          <a:p>
            <a:r>
              <a:rPr lang="en-US" dirty="0" smtClean="0"/>
              <a:t>Behavior Change Communication</a:t>
            </a:r>
            <a:endParaRPr lang="en-US" dirty="0"/>
          </a:p>
        </p:txBody>
      </p:sp>
      <p:sp>
        <p:nvSpPr>
          <p:cNvPr id="5" name="Date Placeholder 4"/>
          <p:cNvSpPr>
            <a:spLocks noGrp="1"/>
          </p:cNvSpPr>
          <p:nvPr>
            <p:ph type="dt" sz="half" idx="10"/>
          </p:nvPr>
        </p:nvSpPr>
        <p:spPr/>
        <p:txBody>
          <a:bodyPr/>
          <a:lstStyle/>
          <a:p>
            <a:r>
              <a:rPr lang="en-US" smtClean="0"/>
              <a:t>2/11/2015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869041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Patient Support</a:t>
            </a:r>
            <a:endParaRPr lang="en-US" dirty="0"/>
          </a:p>
        </p:txBody>
      </p:sp>
      <p:sp>
        <p:nvSpPr>
          <p:cNvPr id="9" name="Content Placeholder 8"/>
          <p:cNvSpPr>
            <a:spLocks noGrp="1"/>
          </p:cNvSpPr>
          <p:nvPr>
            <p:ph idx="1"/>
          </p:nvPr>
        </p:nvSpPr>
        <p:spPr/>
        <p:txBody>
          <a:bodyPr/>
          <a:lstStyle/>
          <a:p>
            <a:r>
              <a:rPr lang="en-US" dirty="0" smtClean="0"/>
              <a:t>Messaging</a:t>
            </a:r>
          </a:p>
          <a:p>
            <a:pPr lvl="1"/>
            <a:r>
              <a:rPr lang="en-US" dirty="0" smtClean="0"/>
              <a:t>Spam</a:t>
            </a:r>
          </a:p>
          <a:p>
            <a:pPr lvl="1"/>
            <a:r>
              <a:rPr lang="en-US" dirty="0" smtClean="0"/>
              <a:t>Reminders</a:t>
            </a:r>
          </a:p>
          <a:p>
            <a:pPr lvl="1"/>
            <a:r>
              <a:rPr lang="en-US" dirty="0" smtClean="0"/>
              <a:t>Interaction</a:t>
            </a:r>
          </a:p>
          <a:p>
            <a:pPr lvl="1"/>
            <a:r>
              <a:rPr lang="en-US" dirty="0" smtClean="0"/>
              <a:t>Adherence messaging</a:t>
            </a:r>
          </a:p>
          <a:p>
            <a:r>
              <a:rPr lang="en-US" dirty="0" smtClean="0"/>
              <a:t>Adherence (other than messaging)</a:t>
            </a:r>
          </a:p>
          <a:p>
            <a:r>
              <a:rPr lang="en-US" dirty="0" smtClean="0"/>
              <a:t>Information services</a:t>
            </a:r>
            <a:endParaRPr lang="en-US" dirty="0"/>
          </a:p>
        </p:txBody>
      </p:sp>
      <p:sp>
        <p:nvSpPr>
          <p:cNvPr id="5" name="Date Placeholder 4"/>
          <p:cNvSpPr>
            <a:spLocks noGrp="1"/>
          </p:cNvSpPr>
          <p:nvPr>
            <p:ph type="dt" sz="half" idx="10"/>
          </p:nvPr>
        </p:nvSpPr>
        <p:spPr/>
        <p:txBody>
          <a:bodyPr/>
          <a:lstStyle/>
          <a:p>
            <a:r>
              <a:rPr lang="en-US" smtClean="0"/>
              <a:t>2/11/2015</a:t>
            </a:r>
            <a:endParaRPr lang="en-US"/>
          </a:p>
        </p:txBody>
      </p:sp>
      <p:sp>
        <p:nvSpPr>
          <p:cNvPr id="6" name="Footer Placeholder 5"/>
          <p:cNvSpPr>
            <a:spLocks noGrp="1"/>
          </p:cNvSpPr>
          <p:nvPr>
            <p:ph type="ftr" sz="quarter" idx="11"/>
          </p:nvPr>
        </p:nvSpPr>
        <p:spPr/>
        <p:txBody>
          <a:bodyPr/>
          <a:lstStyle/>
          <a:p>
            <a:r>
              <a:rPr lang="en-US" smtClean="0"/>
              <a:t>University of Washington, Winter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00686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 Messaging</a:t>
            </a:r>
            <a:endParaRPr lang="en-US" dirty="0"/>
          </a:p>
        </p:txBody>
      </p:sp>
      <p:sp>
        <p:nvSpPr>
          <p:cNvPr id="3" name="Content Placeholder 2"/>
          <p:cNvSpPr>
            <a:spLocks noGrp="1"/>
          </p:cNvSpPr>
          <p:nvPr>
            <p:ph idx="1"/>
          </p:nvPr>
        </p:nvSpPr>
        <p:spPr>
          <a:xfrm>
            <a:off x="457200" y="1600200"/>
            <a:ext cx="8229600" cy="4571999"/>
          </a:xfrm>
        </p:spPr>
        <p:txBody>
          <a:bodyPr>
            <a:normAutofit/>
          </a:bodyPr>
          <a:lstStyle/>
          <a:p>
            <a:r>
              <a:rPr lang="en-US" dirty="0" smtClean="0"/>
              <a:t>Different types of messaging</a:t>
            </a:r>
          </a:p>
          <a:p>
            <a:pPr lvl="1"/>
            <a:r>
              <a:rPr lang="en-US" dirty="0" smtClean="0">
                <a:solidFill>
                  <a:srgbClr val="FF0000"/>
                </a:solidFill>
              </a:rPr>
              <a:t>What is the intended behavior to be influenced</a:t>
            </a:r>
          </a:p>
          <a:p>
            <a:pPr lvl="1"/>
            <a:r>
              <a:rPr lang="en-US" dirty="0" smtClean="0">
                <a:solidFill>
                  <a:srgbClr val="FF0000"/>
                </a:solidFill>
              </a:rPr>
              <a:t>What is the theory of behavior change</a:t>
            </a:r>
          </a:p>
          <a:p>
            <a:r>
              <a:rPr lang="en-US" dirty="0" smtClean="0"/>
              <a:t>Health knowledge</a:t>
            </a:r>
          </a:p>
          <a:p>
            <a:r>
              <a:rPr lang="en-US" dirty="0" smtClean="0"/>
              <a:t>Promotion of a specific activity</a:t>
            </a:r>
          </a:p>
          <a:p>
            <a:r>
              <a:rPr lang="en-US" dirty="0" smtClean="0"/>
              <a:t>Reminder of action</a:t>
            </a:r>
          </a:p>
          <a:p>
            <a:r>
              <a:rPr lang="en-US" dirty="0" smtClean="0"/>
              <a:t>Interaction with health system</a:t>
            </a:r>
          </a:p>
          <a:p>
            <a:pPr marL="0" indent="0">
              <a:buNone/>
            </a:pP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076292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Adherence</a:t>
            </a:r>
            <a:endParaRPr lang="en-US" dirty="0"/>
          </a:p>
        </p:txBody>
      </p:sp>
      <p:sp>
        <p:nvSpPr>
          <p:cNvPr id="3" name="Content Placeholder 2"/>
          <p:cNvSpPr>
            <a:spLocks noGrp="1"/>
          </p:cNvSpPr>
          <p:nvPr>
            <p:ph idx="1"/>
          </p:nvPr>
        </p:nvSpPr>
        <p:spPr/>
        <p:txBody>
          <a:bodyPr/>
          <a:lstStyle/>
          <a:p>
            <a:r>
              <a:rPr lang="en-US" dirty="0" smtClean="0"/>
              <a:t>Medication</a:t>
            </a:r>
          </a:p>
          <a:p>
            <a:pPr lvl="1"/>
            <a:r>
              <a:rPr lang="en-US" dirty="0" smtClean="0"/>
              <a:t>HIV ART</a:t>
            </a:r>
          </a:p>
          <a:p>
            <a:pPr lvl="1"/>
            <a:r>
              <a:rPr lang="en-US" dirty="0" smtClean="0"/>
              <a:t>Tuberculosis</a:t>
            </a:r>
          </a:p>
          <a:p>
            <a:pPr lvl="1"/>
            <a:r>
              <a:rPr lang="en-US" dirty="0" smtClean="0"/>
              <a:t>Diabetes</a:t>
            </a:r>
          </a:p>
          <a:p>
            <a:pPr lvl="1"/>
            <a:r>
              <a:rPr lang="en-US" dirty="0" smtClean="0"/>
              <a:t>Iron Pills</a:t>
            </a:r>
          </a:p>
          <a:p>
            <a:r>
              <a:rPr lang="en-US" dirty="0" smtClean="0"/>
              <a:t>Lifestyle</a:t>
            </a:r>
          </a:p>
          <a:p>
            <a:pPr lvl="1"/>
            <a:r>
              <a:rPr lang="en-US" dirty="0" smtClean="0"/>
              <a:t>Diet</a:t>
            </a:r>
          </a:p>
          <a:p>
            <a:pPr lvl="1"/>
            <a:r>
              <a:rPr lang="en-US" dirty="0" smtClean="0"/>
              <a:t>(Not) smoking</a:t>
            </a:r>
          </a:p>
          <a:p>
            <a:pPr lvl="1"/>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pic>
        <p:nvPicPr>
          <p:cNvPr id="2050" name="Picture 2" descr="http://blog.heartland.org/wp-content/uploads/2014/03/spilled-pill-bottl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302" y="0"/>
            <a:ext cx="2524698"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44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Obstacles to Adherence</a:t>
            </a:r>
            <a:endParaRPr lang="en-US" dirty="0"/>
          </a:p>
        </p:txBody>
      </p:sp>
      <p:sp>
        <p:nvSpPr>
          <p:cNvPr id="3" name="Content Placeholder 2"/>
          <p:cNvSpPr>
            <a:spLocks noGrp="1"/>
          </p:cNvSpPr>
          <p:nvPr>
            <p:ph idx="1"/>
          </p:nvPr>
        </p:nvSpPr>
        <p:spPr/>
        <p:txBody>
          <a:bodyPr/>
          <a:lstStyle/>
          <a:p>
            <a:r>
              <a:rPr lang="en-US" dirty="0" smtClean="0"/>
              <a:t>Why do people stop taking medication?</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826507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lstStyle/>
          <a:p>
            <a:r>
              <a:rPr lang="en-US" dirty="0" smtClean="0"/>
              <a:t>Appointment reminders</a:t>
            </a:r>
          </a:p>
          <a:p>
            <a:pPr lvl="1"/>
            <a:r>
              <a:rPr lang="en-US" dirty="0" smtClean="0"/>
              <a:t>ANC visits</a:t>
            </a:r>
          </a:p>
          <a:p>
            <a:pPr lvl="1"/>
            <a:r>
              <a:rPr lang="en-US" dirty="0" smtClean="0"/>
              <a:t>TB Testing</a:t>
            </a:r>
          </a:p>
          <a:p>
            <a:r>
              <a:rPr lang="en-US" dirty="0" smtClean="0"/>
              <a:t>Immunization reminders</a:t>
            </a:r>
          </a:p>
          <a:p>
            <a:r>
              <a:rPr lang="en-US" dirty="0" smtClean="0"/>
              <a:t>Long term birth control</a:t>
            </a:r>
            <a:endParaRPr lang="en-US" dirty="0"/>
          </a:p>
        </p:txBody>
      </p:sp>
      <p:sp>
        <p:nvSpPr>
          <p:cNvPr id="4" name="Date Placeholder 3"/>
          <p:cNvSpPr>
            <a:spLocks noGrp="1"/>
          </p:cNvSpPr>
          <p:nvPr>
            <p:ph type="dt" sz="half" idx="10"/>
          </p:nvPr>
        </p:nvSpPr>
        <p:spPr/>
        <p:txBody>
          <a:bodyPr/>
          <a:lstStyle/>
          <a:p>
            <a:r>
              <a:rPr lang="en-US" smtClean="0"/>
              <a:t>2/11/2015</a:t>
            </a:r>
            <a:endParaRPr lang="en-US"/>
          </a:p>
        </p:txBody>
      </p:sp>
      <p:sp>
        <p:nvSpPr>
          <p:cNvPr id="5" name="Footer Placeholder 4"/>
          <p:cNvSpPr>
            <a:spLocks noGrp="1"/>
          </p:cNvSpPr>
          <p:nvPr>
            <p:ph type="ftr" sz="quarter" idx="11"/>
          </p:nvPr>
        </p:nvSpPr>
        <p:spPr/>
        <p:txBody>
          <a:bodyPr/>
          <a:lstStyle/>
          <a:p>
            <a:r>
              <a:rPr lang="en-US" smtClean="0"/>
              <a:t>University of Washington, Winter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pic>
        <p:nvPicPr>
          <p:cNvPr id="1026" name="Picture 2" descr="http://nufcus.org/news_images/org_1821/Image/reminder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156" y="0"/>
            <a:ext cx="2217844"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291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16287</TotalTime>
  <Words>1224</Words>
  <Application>Microsoft Office PowerPoint</Application>
  <PresentationFormat>On-screen Show (4:3)</PresentationFormat>
  <Paragraphs>308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Computing and Global Health Lecture 6  Patient Support</vt:lpstr>
      <vt:lpstr>Today’s topics</vt:lpstr>
      <vt:lpstr>Readings and Assignments</vt:lpstr>
      <vt:lpstr>Organization</vt:lpstr>
      <vt:lpstr>Patient Support</vt:lpstr>
      <vt:lpstr>Phone Messaging</vt:lpstr>
      <vt:lpstr>Adherence</vt:lpstr>
      <vt:lpstr>Obstacles to Adherence</vt:lpstr>
      <vt:lpstr>Reminders</vt:lpstr>
      <vt:lpstr>Technology</vt:lpstr>
      <vt:lpstr>Personal mobile phones</vt:lpstr>
      <vt:lpstr>Mobile Phone Issues</vt:lpstr>
      <vt:lpstr>Mobile Phones and Gender</vt:lpstr>
      <vt:lpstr>SMS</vt:lpstr>
      <vt:lpstr>Voice</vt:lpstr>
      <vt:lpstr>Smartphone Apps and Social Media</vt:lpstr>
      <vt:lpstr>Example projects</vt:lpstr>
      <vt:lpstr>Walter Curioso</vt:lpstr>
      <vt:lpstr>Text4Baby / MAMA</vt:lpstr>
      <vt:lpstr>Mobile Technology for Community Health (MOTECH)</vt:lpstr>
      <vt:lpstr>MOTECH Architecture</vt:lpstr>
      <vt:lpstr>Motech Ghana</vt:lpstr>
      <vt:lpstr>Lessons learned</vt:lpstr>
      <vt:lpstr>Evaluation Studies</vt:lpstr>
      <vt:lpstr>WelTel Study</vt:lpstr>
      <vt:lpstr>WelTel Study</vt:lpstr>
      <vt:lpstr>Adherence to Iron Pills</vt:lpstr>
      <vt:lpstr>Sian Hospital Study</vt:lpstr>
      <vt:lpstr>Results</vt:lpstr>
      <vt:lpstr>How to do a literature review</vt:lpstr>
      <vt:lpstr>Adherence</vt:lpstr>
      <vt:lpstr>TB Drug Distribution</vt:lpstr>
      <vt:lpstr>SMS Reporting</vt:lpstr>
      <vt:lpstr>Pill box notifications</vt:lpstr>
      <vt:lpstr>Health Information</vt:lpstr>
      <vt:lpstr>Awaaz De</vt:lpstr>
      <vt:lpstr>Health Line, Pakistan</vt:lpstr>
      <vt:lpstr>Next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Anderson</dc:creator>
  <cp:lastModifiedBy>Richard Anderson</cp:lastModifiedBy>
  <cp:revision>372</cp:revision>
  <dcterms:created xsi:type="dcterms:W3CDTF">2006-08-16T00:00:00Z</dcterms:created>
  <dcterms:modified xsi:type="dcterms:W3CDTF">2015-02-12T01:36:00Z</dcterms:modified>
</cp:coreProperties>
</file>